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T Rounds Condensed" charset="1" panose="02000506030000020003"/>
      <p:regular r:id="rId10"/>
    </p:embeddedFont>
    <p:embeddedFont>
      <p:font typeface="TT Rounds Condensed Bold" charset="1" panose="02000806030000020003"/>
      <p:regular r:id="rId11"/>
    </p:embeddedFont>
    <p:embeddedFont>
      <p:font typeface="TT Rounds Condensed Italics" charset="1" panose="02000506030000090003"/>
      <p:regular r:id="rId12"/>
    </p:embeddedFont>
    <p:embeddedFont>
      <p:font typeface="TT Rounds Condensed Bold Italics" charset="1" panose="02000806030000090003"/>
      <p:regular r:id="rId13"/>
    </p:embeddedFont>
    <p:embeddedFont>
      <p:font typeface="TT Rounds Condensed Thin" charset="1" panose="02000503020000020003"/>
      <p:regular r:id="rId14"/>
    </p:embeddedFont>
    <p:embeddedFont>
      <p:font typeface="TT Rounds Condensed Thin Italics" charset="1" panose="02000503020000090003"/>
      <p:regular r:id="rId15"/>
    </p:embeddedFont>
    <p:embeddedFont>
      <p:font typeface="TT Rounds Condensed Heavy" charset="1" panose="02000506030000020003"/>
      <p:regular r:id="rId16"/>
    </p:embeddedFont>
    <p:embeddedFont>
      <p:font typeface="TT Rounds Condensed Heavy Italics" charset="1" panose="02000506000000090003"/>
      <p:regular r:id="rId17"/>
    </p:embeddedFont>
    <p:embeddedFont>
      <p:font typeface="Lato" charset="1" panose="020F0502020204030203"/>
      <p:regular r:id="rId18"/>
    </p:embeddedFont>
    <p:embeddedFont>
      <p:font typeface="Lato Bold" charset="1" panose="020F0502020204030203"/>
      <p:regular r:id="rId19"/>
    </p:embeddedFont>
    <p:embeddedFont>
      <p:font typeface="Lato Italics" charset="1" panose="020F0502020204030203"/>
      <p:regular r:id="rId20"/>
    </p:embeddedFont>
    <p:embeddedFont>
      <p:font typeface="Lato Bold Italics" charset="1" panose="020F0502020204030203"/>
      <p:regular r:id="rId21"/>
    </p:embeddedFont>
    <p:embeddedFont>
      <p:font typeface="Lato Thin" charset="1" panose="020F0502020204030203"/>
      <p:regular r:id="rId22"/>
    </p:embeddedFont>
    <p:embeddedFont>
      <p:font typeface="Lato Thin Italics" charset="1" panose="020F0502020204030203"/>
      <p:regular r:id="rId23"/>
    </p:embeddedFont>
    <p:embeddedFont>
      <p:font typeface="Lato Light" charset="1" panose="020F0502020204030203"/>
      <p:regular r:id="rId24"/>
    </p:embeddedFont>
    <p:embeddedFont>
      <p:font typeface="Lato Light Italics" charset="1" panose="020F0502020204030203"/>
      <p:regular r:id="rId25"/>
    </p:embeddedFont>
    <p:embeddedFont>
      <p:font typeface="Lato Heavy" charset="1" panose="020F0502020204030203"/>
      <p:regular r:id="rId26"/>
    </p:embeddedFont>
    <p:embeddedFont>
      <p:font typeface="Lato Heavy Italics" charset="1" panose="020F05020202040302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12031">
                <a:alpha val="100000"/>
              </a:srgbClr>
            </a:gs>
            <a:gs pos="100000">
              <a:srgbClr val="345B63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149340" y="0"/>
            <a:ext cx="5989320" cy="456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16">
                <a:solidFill>
                  <a:srgbClr val="FFFFFF"/>
                </a:solidFill>
                <a:latin typeface="TT Rounds Condensed"/>
              </a:rPr>
              <a:t>SOLELY FOR PURPOSES OF FORAGE WORK EXPERIENCE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2377440" y="1916416"/>
            <a:ext cx="13533120" cy="3819297"/>
            <a:chOff x="0" y="0"/>
            <a:chExt cx="18044160" cy="509239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2438264" y="0"/>
              <a:ext cx="13167631" cy="2066669"/>
            </a:xfrm>
            <a:custGeom>
              <a:avLst/>
              <a:gdLst/>
              <a:ahLst/>
              <a:cxnLst/>
              <a:rect r="r" b="b" t="t" l="l"/>
              <a:pathLst>
                <a:path h="2066669" w="13167631">
                  <a:moveTo>
                    <a:pt x="0" y="0"/>
                  </a:moveTo>
                  <a:lnTo>
                    <a:pt x="13167632" y="0"/>
                  </a:lnTo>
                  <a:lnTo>
                    <a:pt x="13167632" y="2066669"/>
                  </a:lnTo>
                  <a:lnTo>
                    <a:pt x="0" y="20666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5" id="5"/>
            <p:cNvSpPr txBox="true"/>
            <p:nvPr/>
          </p:nvSpPr>
          <p:spPr>
            <a:xfrm rot="0">
              <a:off x="0" y="3601500"/>
              <a:ext cx="18044160" cy="14908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19"/>
                </a:lnSpc>
              </a:pPr>
              <a:r>
                <a:rPr lang="en-US" sz="3999" spc="-24">
                  <a:solidFill>
                    <a:srgbClr val="FFFFFF"/>
                  </a:solidFill>
                  <a:latin typeface="Lato Bold"/>
                </a:rPr>
                <a:t>MODEL RESULT OF PREDICTING CUSTOMER BUYING BEHAVIOR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706887" y="8982201"/>
            <a:ext cx="2874227" cy="466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spc="28">
                <a:solidFill>
                  <a:srgbClr val="FFFFFF"/>
                </a:solidFill>
                <a:latin typeface="Lato"/>
              </a:rPr>
              <a:t>31 January 2024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45306" y="6916813"/>
            <a:ext cx="2197388" cy="89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5"/>
              </a:lnSpc>
            </a:pPr>
            <a:r>
              <a:rPr lang="en-US" sz="2987" spc="26">
                <a:solidFill>
                  <a:srgbClr val="FFFFFF"/>
                </a:solidFill>
                <a:latin typeface="Lato Bold"/>
              </a:rPr>
              <a:t>by</a:t>
            </a:r>
          </a:p>
          <a:p>
            <a:pPr algn="ctr">
              <a:lnSpc>
                <a:spcPts val="3585"/>
              </a:lnSpc>
              <a:spcBef>
                <a:spcPct val="0"/>
              </a:spcBef>
            </a:pPr>
            <a:r>
              <a:rPr lang="en-US" sz="2987" spc="26">
                <a:solidFill>
                  <a:srgbClr val="FFFFFF"/>
                </a:solidFill>
                <a:latin typeface="Lato Bold"/>
              </a:rPr>
              <a:t>Tessa Agitha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4E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844548"/>
            <a:chOff x="0" y="0"/>
            <a:chExt cx="4816593" cy="4858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485807"/>
            </a:xfrm>
            <a:custGeom>
              <a:avLst/>
              <a:gdLst/>
              <a:ahLst/>
              <a:cxnLst/>
              <a:rect r="r" b="b" t="t" l="l"/>
              <a:pathLst>
                <a:path h="48580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485807"/>
                  </a:lnTo>
                  <a:lnTo>
                    <a:pt x="0" y="485807"/>
                  </a:lnTo>
                  <a:close/>
                </a:path>
              </a:pathLst>
            </a:custGeom>
            <a:solidFill>
              <a:srgbClr val="11203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0"/>
              <a:ext cx="4816593" cy="4858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363784" y="4857352"/>
            <a:ext cx="9743758" cy="5249405"/>
          </a:xfrm>
          <a:custGeom>
            <a:avLst/>
            <a:gdLst/>
            <a:ahLst/>
            <a:cxnLst/>
            <a:rect r="r" b="b" t="t" l="l"/>
            <a:pathLst>
              <a:path h="5249405" w="9743758">
                <a:moveTo>
                  <a:pt x="0" y="0"/>
                </a:moveTo>
                <a:lnTo>
                  <a:pt x="9743758" y="0"/>
                </a:lnTo>
                <a:lnTo>
                  <a:pt x="9743758" y="5249405"/>
                </a:lnTo>
                <a:lnTo>
                  <a:pt x="0" y="52494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149340" y="0"/>
            <a:ext cx="5989320" cy="4562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60"/>
              </a:lnSpc>
            </a:pPr>
            <a:r>
              <a:rPr lang="en-US" sz="1800" spc="16">
                <a:solidFill>
                  <a:srgbClr val="FFFFFF"/>
                </a:solidFill>
                <a:latin typeface="TT Rounds Condensed"/>
              </a:rPr>
              <a:t>SOLELY FOR PURPOSES OF FORAGE WORK EXPERIENCE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71550" y="2088599"/>
            <a:ext cx="15544900" cy="4666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spc="28">
                <a:solidFill>
                  <a:srgbClr val="000000"/>
                </a:solidFill>
                <a:latin typeface="Lato"/>
              </a:rPr>
              <a:t>We have trained the data set with Random forest and XGB classifier model, and received : 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43437" y="3676347"/>
            <a:ext cx="7700563" cy="92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spc="27">
                <a:solidFill>
                  <a:srgbClr val="000000"/>
                </a:solidFill>
                <a:latin typeface="Lato"/>
              </a:rPr>
              <a:t>ACCURACY = 84.96</a:t>
            </a:r>
          </a:p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spc="28">
                <a:solidFill>
                  <a:srgbClr val="000000"/>
                </a:solidFill>
                <a:latin typeface="Lato"/>
              </a:rPr>
              <a:t>AUC = 0.53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490572"/>
            <a:ext cx="18270700" cy="1285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39"/>
              </a:lnSpc>
              <a:spcBef>
                <a:spcPct val="0"/>
              </a:spcBef>
            </a:pPr>
            <a:r>
              <a:rPr lang="en-US" sz="4199" spc="39">
                <a:solidFill>
                  <a:srgbClr val="FFFFFF"/>
                </a:solidFill>
                <a:latin typeface="Lato Bold"/>
              </a:rPr>
              <a:t>Developing a predictive model to gain insights into the factors that impact consumer purchasing decisions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35350" y="3676347"/>
            <a:ext cx="7700563" cy="9238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3000" spc="27">
                <a:solidFill>
                  <a:srgbClr val="000000"/>
                </a:solidFill>
                <a:latin typeface="Lato"/>
              </a:rPr>
              <a:t>ACCURACY = 84.72</a:t>
            </a:r>
          </a:p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000" spc="28">
                <a:solidFill>
                  <a:srgbClr val="000000"/>
                </a:solidFill>
                <a:latin typeface="Lato"/>
              </a:rPr>
              <a:t>AUC = 0.54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82319" y="3014367"/>
            <a:ext cx="2622800" cy="44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5"/>
              </a:lnSpc>
              <a:spcBef>
                <a:spcPct val="0"/>
              </a:spcBef>
            </a:pPr>
            <a:r>
              <a:rPr lang="en-US" sz="2987" spc="26">
                <a:solidFill>
                  <a:srgbClr val="000000"/>
                </a:solidFill>
                <a:latin typeface="Lato Bold"/>
              </a:rPr>
              <a:t>Random Forest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662531" y="3014367"/>
            <a:ext cx="789974" cy="44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5"/>
              </a:lnSpc>
              <a:spcBef>
                <a:spcPct val="0"/>
              </a:spcBef>
            </a:pPr>
            <a:r>
              <a:rPr lang="en-US" sz="2987" spc="26">
                <a:solidFill>
                  <a:srgbClr val="000000"/>
                </a:solidFill>
                <a:latin typeface="Lato Bold"/>
              </a:rPr>
              <a:t>XGB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5057377"/>
            <a:ext cx="8232935" cy="895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5"/>
              </a:lnSpc>
              <a:spcBef>
                <a:spcPct val="0"/>
              </a:spcBef>
            </a:pPr>
            <a:r>
              <a:rPr lang="en-US" sz="2987" spc="26">
                <a:solidFill>
                  <a:srgbClr val="000000"/>
                </a:solidFill>
                <a:latin typeface="Lato Bold"/>
              </a:rPr>
              <a:t>The Top 5 Features that affect customer purchasing decisions are as follows.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89870" y="6267041"/>
            <a:ext cx="7149642" cy="275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 spc="27">
                <a:solidFill>
                  <a:srgbClr val="000000"/>
                </a:solidFill>
                <a:latin typeface="Lato"/>
              </a:rPr>
              <a:t>Route</a:t>
            </a:r>
          </a:p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 spc="27">
                <a:solidFill>
                  <a:srgbClr val="000000"/>
                </a:solidFill>
                <a:latin typeface="Lato"/>
              </a:rPr>
              <a:t>Booking origin</a:t>
            </a:r>
          </a:p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 spc="27">
                <a:solidFill>
                  <a:srgbClr val="000000"/>
                </a:solidFill>
                <a:latin typeface="Lato"/>
              </a:rPr>
              <a:t>Flight duration</a:t>
            </a:r>
          </a:p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 spc="27">
                <a:solidFill>
                  <a:srgbClr val="000000"/>
                </a:solidFill>
                <a:latin typeface="Lato"/>
              </a:rPr>
              <a:t>Wants_extra_baggage</a:t>
            </a:r>
          </a:p>
          <a:p>
            <a:pPr algn="just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 spc="27">
                <a:solidFill>
                  <a:srgbClr val="000000"/>
                </a:solidFill>
                <a:latin typeface="Lato"/>
              </a:rPr>
              <a:t>Length_of_stay</a:t>
            </a:r>
          </a:p>
          <a:p>
            <a:pPr algn="just">
              <a:lnSpc>
                <a:spcPts val="36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DAF8Z35WQzk</dc:identifier>
  <dcterms:modified xsi:type="dcterms:W3CDTF">2011-08-01T06:04:30Z</dcterms:modified>
  <cp:revision>1</cp:revision>
  <dc:title>Presentation Template - Task 2.pptx</dc:title>
</cp:coreProperties>
</file>

<file path=docProps/thumbnail.jpeg>
</file>